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handoutMasterIdLst>
    <p:handoutMasterId r:id="rId12"/>
  </p:handoutMasterIdLst>
  <p:sldIdLst>
    <p:sldId id="256" r:id="rId3"/>
    <p:sldId id="259" r:id="rId4"/>
    <p:sldId id="263" r:id="rId5"/>
    <p:sldId id="262" r:id="rId6"/>
    <p:sldId id="265" r:id="rId7"/>
    <p:sldId id="266" r:id="rId8"/>
    <p:sldId id="267" r:id="rId9"/>
    <p:sldId id="260" r:id="rId10"/>
    <p:sldId id="261" r:id="rId11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644" y="-1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9A20F-A745-4A4B-AF52-19A81CDBA81E}" type="datetimeFigureOut">
              <a:rPr lang="th-TH" smtClean="0"/>
              <a:pPr/>
              <a:t>28/05/58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519F0-3F30-49F4-8390-79C900317976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2754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5D13-1F68-4503-BB26-2ED32FA3F423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44C65-5550-42E1-954D-5A494CA684CC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07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E263-B9EF-4B1B-BC73-F21C75148785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A3A6C-09AC-412B-BC5F-6FB64842E2D4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95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4C29C-141C-4A4E-9731-A2A6893A1CF1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F4BD-3E72-48A5-B29F-BC13588EAC5A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29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9FCDB-C437-4C1A-BC12-7FC014011E42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03F9-A704-49E8-8442-1AEA80BDC01F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854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56D9F-0137-406E-803D-14912FCB2948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8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9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6586-B52B-40CA-9C45-4DD666013581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01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582D-FFE0-4520-8281-A81986DFBF18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2E2AD-C85A-4BA6-B3B2-15EE0BD778CD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921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DFDF1-C45A-49DD-93F6-365A0EB2B770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4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C46C-200E-44E6-9624-A74C1E01FBAC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0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B2822-EEDE-4CF9-90D0-756A3419AB94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4B2B9-D2EF-4736-A8F9-43ECADE5A2CE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7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467C-2DC0-43C1-8246-010B1C507BB8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EB203-9B6A-42CA-B3EA-CBB23F41B359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66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20453-8F23-4A25-9087-4D74207253F3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9CDA-F503-4B86-90CD-4BAC5BB840FD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43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04B3-FC32-444D-A0D3-452CB82042E4}" type="datetimeFigureOut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028C-44A9-427E-B911-B21D56790D9D}" type="slidenum">
              <a:rPr lang="th-TH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4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ตาราง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th-TH" noProof="0" smtClean="0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D288A-AEF1-4BB6-B06C-CE097B5D05B0}" type="slidenum">
              <a:rPr lang="en-US">
                <a:solidFill>
                  <a:prstClr val="black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00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2397D65-57A7-489B-B43F-E2024697AC76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  <a:endParaRPr lang="en-US" altLang="th-TH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B58D7A-4096-41BE-ACE9-D8A76B77AD20}" type="datetimeFigureOut">
              <a:rPr lang="th-TH">
                <a:solidFill>
                  <a:prstClr val="black">
                    <a:shade val="50000"/>
                  </a:prstClr>
                </a:solidFill>
                <a:latin typeface="Arial" pitchFamily="34" charset="0"/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28/05/58</a:t>
            </a:fld>
            <a:endParaRPr lang="th-TH">
              <a:solidFill>
                <a:prstClr val="black">
                  <a:shade val="50000"/>
                </a:prstClr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h-TH">
              <a:solidFill>
                <a:prstClr val="black">
                  <a:shade val="50000"/>
                </a:prstClr>
              </a:solidFill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65A341-0ADA-4B45-8201-80EFB7B187E6}" type="slidenum">
              <a:rPr lang="th-TH">
                <a:solidFill>
                  <a:prstClr val="black">
                    <a:shade val="50000"/>
                  </a:prstClr>
                </a:solidFill>
                <a:latin typeface="Arial" pitchFamily="34" charset="0"/>
                <a:cs typeface="Angsana New" pitchFamily="18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>
              <a:solidFill>
                <a:prstClr val="black">
                  <a:shade val="50000"/>
                </a:prstClr>
              </a:solidFill>
              <a:latin typeface="Arial" pitchFamily="34" charset="0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832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FreesiaUPC" pitchFamily="34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FreesiaUPC" pitchFamily="34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FreesiaUPC" pitchFamily="34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FreesiaUPC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FreesiaUPC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FreesiaUPC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FreesiaUPC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  <a:cs typeface="FreesiaUPC" pitchFamily="34" charset="-34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riratann2008@hotmail.co.th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8077200" cy="3200399"/>
          </a:xfrm>
        </p:spPr>
        <p:txBody>
          <a:bodyPr>
            <a:noAutofit/>
          </a:bodyPr>
          <a:lstStyle/>
          <a:p>
            <a:r>
              <a:rPr lang="th-TH" sz="5400" dirty="0" smtClean="0"/>
              <a:t>โรงพยาบาล</a:t>
            </a:r>
            <a:r>
              <a:rPr lang="th-TH" sz="5400" dirty="0"/>
              <a:t>ยาง</a:t>
            </a:r>
            <a:r>
              <a:rPr lang="th-TH" sz="5400" dirty="0" smtClean="0"/>
              <a:t>ตลาด   </a:t>
            </a:r>
            <a:br>
              <a:rPr lang="th-TH" sz="5400" dirty="0" smtClean="0"/>
            </a:br>
            <a:r>
              <a:rPr lang="th-TH" sz="5400" dirty="0" smtClean="0"/>
              <a:t>จังหวัดกาฬสินธุ์</a:t>
            </a:r>
            <a:br>
              <a:rPr lang="th-TH" sz="5400" dirty="0" smtClean="0"/>
            </a:br>
            <a:r>
              <a:rPr lang="th-TH" sz="5400" dirty="0" smtClean="0"/>
              <a:t>ขนาด 90  เตียง</a:t>
            </a:r>
            <a:br>
              <a:rPr lang="th-TH" sz="5400" dirty="0" smtClean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5240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h-TH" b="1" dirty="0"/>
              <a:t>ชื่อผู้ติดต่อ</a:t>
            </a:r>
            <a:r>
              <a:rPr lang="th-TH" dirty="0"/>
              <a:t>	</a:t>
            </a:r>
            <a:r>
              <a:rPr lang="th-TH" dirty="0" smtClean="0"/>
              <a:t>นางกาญจนา  พะ</a:t>
            </a:r>
            <a:r>
              <a:rPr lang="th-TH" dirty="0" err="1" smtClean="0"/>
              <a:t>วิน</a:t>
            </a:r>
            <a:r>
              <a:rPr lang="th-TH" dirty="0" smtClean="0"/>
              <a:t>รัมย์</a:t>
            </a:r>
          </a:p>
          <a:p>
            <a:pPr algn="l"/>
            <a:r>
              <a:rPr lang="th-TH" dirty="0" smtClean="0"/>
              <a:t>ฝ่ายการพยาบาล หน่วยงานผู้ป่วยนอก งาน </a:t>
            </a:r>
            <a:r>
              <a:rPr lang="th-TH" dirty="0" smtClean="0"/>
              <a:t>วัณโรค </a:t>
            </a:r>
          </a:p>
          <a:p>
            <a:pPr algn="l"/>
            <a:r>
              <a:rPr lang="th-TH" b="1" dirty="0" smtClean="0"/>
              <a:t>โทรศัพท์</a:t>
            </a:r>
            <a:r>
              <a:rPr lang="th-TH" dirty="0"/>
              <a:t>	</a:t>
            </a:r>
            <a:r>
              <a:rPr lang="th-TH" dirty="0" smtClean="0"/>
              <a:t>   093-3589165 , 083-3548585</a:t>
            </a:r>
            <a:endParaRPr lang="en-US" dirty="0"/>
          </a:p>
          <a:p>
            <a:pPr algn="l"/>
            <a:r>
              <a:rPr lang="th-TH" u="sng" dirty="0" smtClean="0">
                <a:hlinkClick r:id="rId2"/>
              </a:rPr>
              <a:t>อีเมล์</a:t>
            </a:r>
            <a:r>
              <a:rPr lang="th-TH" u="sng" dirty="0" smtClean="0"/>
              <a:t>  </a:t>
            </a:r>
            <a:r>
              <a:rPr lang="en-US" u="sng" dirty="0" smtClean="0"/>
              <a:t>kanjananaka@hotmail.com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lvl="0"/>
            <a:r>
              <a:rPr lang="th-TH" b="1" dirty="0"/>
              <a:t>บริบท / ภาพรวม / สภาพ</a:t>
            </a:r>
            <a:r>
              <a:rPr lang="th-TH" b="1" dirty="0" smtClean="0"/>
              <a:t>ปัญหา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586758" cy="57401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sz="3600" dirty="0" smtClean="0">
                <a:solidFill>
                  <a:srgbClr val="C00000"/>
                </a:solidFill>
              </a:rPr>
              <a:t>บริบท</a:t>
            </a:r>
            <a:r>
              <a:rPr lang="th-TH" sz="3600" dirty="0" smtClean="0">
                <a:solidFill>
                  <a:srgbClr val="002060"/>
                </a:solidFill>
              </a:rPr>
              <a:t> อำเภอยางตลาดเป็นชุมชนกึ่งเมือง มีระบบการคมนาคมสะดวก อยู่ระหว่างกึ่งกลาง จังหวัดกาฬสินธุ์ มหาสารคาม ขอนแก่น </a:t>
            </a:r>
          </a:p>
          <a:p>
            <a:pPr>
              <a:buNone/>
            </a:pPr>
            <a:r>
              <a:rPr lang="th-TH" sz="3600" dirty="0" smtClean="0">
                <a:solidFill>
                  <a:srgbClr val="C00000"/>
                </a:solidFill>
              </a:rPr>
              <a:t>ผู้ติดเชื้อ </a:t>
            </a:r>
            <a:r>
              <a:rPr lang="th-TH" sz="3600" dirty="0" err="1" smtClean="0">
                <a:solidFill>
                  <a:srgbClr val="C00000"/>
                </a:solidFill>
              </a:rPr>
              <a:t>เอช</a:t>
            </a:r>
            <a:r>
              <a:rPr lang="th-TH" sz="3600" dirty="0" smtClean="0">
                <a:solidFill>
                  <a:srgbClr val="C00000"/>
                </a:solidFill>
              </a:rPr>
              <a:t>ไอวี </a:t>
            </a:r>
            <a:r>
              <a:rPr lang="th-TH" sz="3600" dirty="0" smtClean="0">
                <a:solidFill>
                  <a:srgbClr val="002060"/>
                </a:solidFill>
              </a:rPr>
              <a:t>ส่วนใหญ่วัยทำงาน ส่วนใหญ่ไปทำงานที่อื่น ห่างครอบครัว ทำให้มีโอกาส เสี่ยงในการเที่ยวสถานบริการแล้วนำเชื้อมาสู่ครอบครัว ส่วนหนึ่งพบว่า ตรวจพบ การติดเชื้อ </a:t>
            </a:r>
            <a:r>
              <a:rPr lang="th-TH" sz="3600" dirty="0" err="1" smtClean="0">
                <a:solidFill>
                  <a:srgbClr val="002060"/>
                </a:solidFill>
              </a:rPr>
              <a:t>เอช</a:t>
            </a:r>
            <a:r>
              <a:rPr lang="th-TH" sz="3600" dirty="0" smtClean="0">
                <a:solidFill>
                  <a:srgbClr val="002060"/>
                </a:solidFill>
              </a:rPr>
              <a:t> ไอวี จากหญิงตั้งครรภ์ เมื่อประเมินความเสี่ยงพบจากผู้ชาย สามี ที่ใช้สารเสพติดเข็มฉีดยา</a:t>
            </a:r>
          </a:p>
          <a:p>
            <a:pPr>
              <a:buNone/>
            </a:pPr>
            <a:r>
              <a:rPr lang="th-TH" sz="3600" dirty="0" smtClean="0">
                <a:solidFill>
                  <a:srgbClr val="C00000"/>
                </a:solidFill>
              </a:rPr>
              <a:t>การแพร่เชื้อวัณโรค</a:t>
            </a:r>
            <a:r>
              <a:rPr lang="th-TH" sz="3600" dirty="0" smtClean="0">
                <a:solidFill>
                  <a:srgbClr val="002060"/>
                </a:solidFill>
              </a:rPr>
              <a:t> ส่วนใหญ่พบการแพร่เชื้อใน</a:t>
            </a:r>
            <a:r>
              <a:rPr lang="th-TH" sz="3600" dirty="0" smtClean="0">
                <a:solidFill>
                  <a:srgbClr val="C00000"/>
                </a:solidFill>
              </a:rPr>
              <a:t>ผู้ป่วยเบาหวาน ความดันสูง </a:t>
            </a:r>
            <a:r>
              <a:rPr lang="th-TH" sz="3600" dirty="0" err="1" smtClean="0">
                <a:solidFill>
                  <a:srgbClr val="C00000"/>
                </a:solidFill>
              </a:rPr>
              <a:t>เอช</a:t>
            </a:r>
            <a:r>
              <a:rPr lang="th-TH" sz="3600" dirty="0" smtClean="0">
                <a:solidFill>
                  <a:srgbClr val="C00000"/>
                </a:solidFill>
              </a:rPr>
              <a:t> ไอวี  </a:t>
            </a:r>
            <a:r>
              <a:rPr lang="th-TH" sz="3600" dirty="0" smtClean="0">
                <a:solidFill>
                  <a:srgbClr val="002060"/>
                </a:solidFill>
              </a:rPr>
              <a:t>และผู้ที่มีประวัติในครอบครัว มีคนในครอบครัวเคยเป็นวัณโรคมาก่อน</a:t>
            </a:r>
          </a:p>
          <a:p>
            <a:pPr>
              <a:buNone/>
            </a:pPr>
            <a:r>
              <a:rPr lang="th-TH" sz="3600" dirty="0" smtClean="0">
                <a:solidFill>
                  <a:srgbClr val="C00000"/>
                </a:solidFill>
              </a:rPr>
              <a:t>ปัญหาที่พบ </a:t>
            </a:r>
            <a:r>
              <a:rPr lang="th-TH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การประสานงานระหว่างคลินิก คลินิก </a:t>
            </a:r>
            <a:r>
              <a:rPr lang="th-TH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เอช</a:t>
            </a:r>
            <a:r>
              <a:rPr lang="th-TH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ไอ วี ได้ข้อมูลการกินยาวัณโรค 3 เดือน ครั้ง (ไม่ทันท่วงที)</a:t>
            </a:r>
          </a:p>
          <a:p>
            <a:pPr>
              <a:buNone/>
            </a:pPr>
            <a:r>
              <a:rPr lang="th-TH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การ</a:t>
            </a:r>
            <a:r>
              <a:rPr lang="th-TH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ขาดนัด ลืมวันนัดรับ ยาวัณโรค ยาต้าน นัดแล้วไม่มาตรวจ</a:t>
            </a:r>
            <a:r>
              <a:rPr lang="th-TH" sz="3600" dirty="0" smtClean="0">
                <a:solidFill>
                  <a:schemeClr val="tx1"/>
                </a:solidFill>
              </a:rPr>
              <a:t>ส่งผลให้ขาดยา ขาดนัดตรวจทาง</a:t>
            </a:r>
            <a:r>
              <a:rPr lang="th-TH" sz="3600" dirty="0" smtClean="0">
                <a:solidFill>
                  <a:schemeClr val="tx1"/>
                </a:solidFill>
              </a:rPr>
              <a:t>ห้องปฏิบัติการ </a:t>
            </a:r>
            <a:endParaRPr lang="th-TH" sz="3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h-TH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การดำเนินงานผสมผสานวัณโรคและโรคเอดส์</a:t>
            </a:r>
            <a:endParaRPr lang="en-US" sz="4400" dirty="0"/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807581"/>
              </p:ext>
            </p:extLst>
          </p:nvPr>
        </p:nvGraphicFramePr>
        <p:xfrm>
          <a:off x="323528" y="908720"/>
          <a:ext cx="8686801" cy="5715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088"/>
                <a:gridCol w="1872208"/>
                <a:gridCol w="1296144"/>
                <a:gridCol w="1649485"/>
                <a:gridCol w="2333876"/>
              </a:tblGrid>
              <a:tr h="103605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ยอดผู้ป่วย </a:t>
                      </a:r>
                      <a:r>
                        <a:rPr lang="en-US" sz="2000" dirty="0" smtClean="0"/>
                        <a:t>HIV</a:t>
                      </a:r>
                      <a:r>
                        <a:rPr lang="th-TH" sz="2800" dirty="0" smtClean="0"/>
                        <a:t> สะสม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รายใหม่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ไม่เข้าเกณฑ์</a:t>
                      </a:r>
                      <a:endParaRPr lang="en-US" sz="2800" dirty="0" smtClean="0"/>
                    </a:p>
                    <a:p>
                      <a:r>
                        <a:rPr lang="th-TH" sz="2800" dirty="0" smtClean="0"/>
                        <a:t> กินยา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กินยา</a:t>
                      </a:r>
                      <a:r>
                        <a:rPr lang="th-TH" sz="2800" baseline="0" dirty="0" smtClean="0"/>
                        <a:t> </a:t>
                      </a:r>
                      <a:r>
                        <a:rPr lang="en-US" sz="2800" baseline="0" dirty="0" smtClean="0"/>
                        <a:t>ARV</a:t>
                      </a:r>
                      <a:endParaRPr lang="en-US" sz="2800" dirty="0"/>
                    </a:p>
                  </a:txBody>
                  <a:tcPr/>
                </a:tc>
              </a:tr>
              <a:tr h="116973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ปี </a:t>
                      </a:r>
                      <a:r>
                        <a:rPr lang="en-US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2555</a:t>
                      </a:r>
                      <a:endParaRPr lang="en-US" sz="3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367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</a:p>
                    <a:p>
                      <a:pPr algn="ctr"/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7030A0"/>
                          </a:solidFill>
                        </a:rPr>
                        <a:t>306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6973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ปี </a:t>
                      </a:r>
                      <a:r>
                        <a:rPr lang="en-US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2556</a:t>
                      </a:r>
                      <a:endParaRPr lang="en-US" sz="3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416</a:t>
                      </a:r>
                      <a:endParaRPr lang="en-US" sz="32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34</a:t>
                      </a:r>
                    </a:p>
                    <a:p>
                      <a:pPr algn="ctr"/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7030A0"/>
                          </a:solidFill>
                        </a:rPr>
                        <a:t>349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6973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ปี </a:t>
                      </a:r>
                      <a:r>
                        <a:rPr lang="en-US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2557</a:t>
                      </a:r>
                      <a:endParaRPr lang="en-US" sz="3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r>
                        <a:rPr lang="th-TH" sz="4400" dirty="0" smtClean="0">
                          <a:solidFill>
                            <a:srgbClr val="002060"/>
                          </a:solidFill>
                        </a:rPr>
                        <a:t>37</a:t>
                      </a:r>
                      <a:endParaRPr lang="en-US" sz="4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</a:p>
                    <a:p>
                      <a:pPr algn="ctr"/>
                      <a:endParaRPr lang="en-US" sz="32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7030A0"/>
                          </a:solidFill>
                        </a:rPr>
                        <a:t>346</a:t>
                      </a:r>
                      <a:endParaRPr lang="en-US" sz="32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169737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ปี </a:t>
                      </a:r>
                      <a:r>
                        <a:rPr lang="th-TH" sz="3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2558</a:t>
                      </a:r>
                    </a:p>
                    <a:p>
                      <a:pPr algn="ctr"/>
                      <a:r>
                        <a:rPr lang="th-TH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ต.ค.57-เม.ย.58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rgbClr val="002060"/>
                          </a:solidFill>
                        </a:rPr>
                        <a:t>412</a:t>
                      </a:r>
                      <a:endParaRPr lang="en-US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7030A0"/>
                          </a:solidFill>
                        </a:rPr>
                        <a:t>375</a:t>
                      </a:r>
                      <a:endParaRPr lang="en-US" sz="320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5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endParaRPr lang="th-TH" sz="2400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67470"/>
              </p:ext>
            </p:extLst>
          </p:nvPr>
        </p:nvGraphicFramePr>
        <p:xfrm>
          <a:off x="457200" y="1600200"/>
          <a:ext cx="8686800" cy="4472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171700"/>
                <a:gridCol w="3619500"/>
              </a:tblGrid>
              <a:tr h="765479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รายใหม่ </a:t>
                      </a:r>
                      <a:endParaRPr lang="th-T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คัดรอง </a:t>
                      </a:r>
                      <a:r>
                        <a:rPr lang="en-US" dirty="0" smtClean="0"/>
                        <a:t>TB</a:t>
                      </a:r>
                      <a:endParaRPr lang="th-TH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765479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0000"/>
                          </a:solidFill>
                        </a:rPr>
                        <a:t>ปี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2555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49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49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(100%)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46055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0000"/>
                          </a:solidFill>
                        </a:rPr>
                        <a:t>ปี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2556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59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59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(100%)</a:t>
                      </a:r>
                      <a:endParaRPr lang="th-TH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46055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0000"/>
                          </a:solidFill>
                        </a:rPr>
                        <a:t>ปี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2557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41 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(100%)</a:t>
                      </a:r>
                      <a:endParaRPr lang="th-TH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48939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FF0000"/>
                          </a:solidFill>
                        </a:rPr>
                        <a:t>ปี </a:t>
                      </a:r>
                      <a:r>
                        <a:rPr lang="th-TH" sz="3600" dirty="0" smtClean="0">
                          <a:solidFill>
                            <a:srgbClr val="FF0000"/>
                          </a:solidFill>
                        </a:rPr>
                        <a:t>2558</a:t>
                      </a:r>
                    </a:p>
                    <a:p>
                      <a:pPr algn="ctr"/>
                      <a:r>
                        <a:rPr lang="th-TH" sz="2000" dirty="0" smtClean="0">
                          <a:solidFill>
                            <a:srgbClr val="FF0000"/>
                          </a:solidFill>
                        </a:rPr>
                        <a:t>ต.ค.57-เม.ย.58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37</a:t>
                      </a:r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37    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(100%)</a:t>
                      </a:r>
                      <a:endParaRPr lang="th-TH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th-TH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04800"/>
            <a:ext cx="8382001" cy="1219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361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476686"/>
              </p:ext>
            </p:extLst>
          </p:nvPr>
        </p:nvGraphicFramePr>
        <p:xfrm>
          <a:off x="214315" y="1142984"/>
          <a:ext cx="8929685" cy="549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0783"/>
                <a:gridCol w="1370557"/>
                <a:gridCol w="1275669"/>
                <a:gridCol w="1275669"/>
                <a:gridCol w="1275669"/>
                <a:gridCol w="1275669"/>
                <a:gridCol w="1275669"/>
              </a:tblGrid>
              <a:tr h="1747520">
                <a:tc>
                  <a:txBody>
                    <a:bodyPr/>
                    <a:lstStyle/>
                    <a:p>
                      <a:endParaRPr lang="th-TH" sz="1800" dirty="0">
                        <a:cs typeface="+mj-cs"/>
                      </a:endParaRP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latin typeface="AngsanaUPC" pitchFamily="18" charset="-34"/>
                          <a:cs typeface="AngsanaUPC" pitchFamily="18" charset="-34"/>
                        </a:rPr>
                        <a:t>ขึ้นทะเบียน</a:t>
                      </a:r>
                      <a:endParaRPr lang="th-TH" sz="4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latin typeface="AngsanaUPC" pitchFamily="18" charset="-34"/>
                          <a:cs typeface="AngsanaUPC" pitchFamily="18" charset="-34"/>
                        </a:rPr>
                        <a:t>ตรวจเลือด</a:t>
                      </a:r>
                      <a:endParaRPr lang="th-TH" sz="4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ngsanaUPC" pitchFamily="18" charset="-34"/>
                          <a:cs typeface="AngsanaUPC" pitchFamily="18" charset="-34"/>
                        </a:rPr>
                        <a:t>%</a:t>
                      </a:r>
                      <a:endParaRPr lang="th-TH" sz="4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latin typeface="AngsanaUPC" pitchFamily="18" charset="-34"/>
                          <a:cs typeface="AngsanaUPC" pitchFamily="18" charset="-34"/>
                        </a:rPr>
                        <a:t>ผลบวก</a:t>
                      </a:r>
                      <a:endParaRPr lang="th-TH" sz="4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latin typeface="AngsanaUPC" pitchFamily="18" charset="-34"/>
                          <a:cs typeface="AngsanaUPC" pitchFamily="18" charset="-34"/>
                        </a:rPr>
                        <a:t>ได้รับ </a:t>
                      </a:r>
                      <a:r>
                        <a:rPr lang="en-US" sz="4000" dirty="0" smtClean="0">
                          <a:latin typeface="AngsanaUPC" pitchFamily="18" charset="-34"/>
                          <a:cs typeface="AngsanaUPC" pitchFamily="18" charset="-34"/>
                        </a:rPr>
                        <a:t>ARV</a:t>
                      </a:r>
                      <a:endParaRPr lang="th-TH" sz="4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AngsanaUPC" pitchFamily="18" charset="-34"/>
                          <a:cs typeface="AngsanaUPC" pitchFamily="18" charset="-34"/>
                        </a:rPr>
                        <a:t>%</a:t>
                      </a:r>
                      <a:endParaRPr lang="th-TH" sz="40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>
                    <a:solidFill>
                      <a:srgbClr val="0070C0"/>
                    </a:solidFill>
                  </a:tcPr>
                </a:tc>
              </a:tr>
              <a:tr h="93472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2555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189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187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99.12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</a:tr>
              <a:tr h="93472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2556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228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228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28</a:t>
                      </a:r>
                      <a:endParaRPr lang="th-TH" sz="4000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28</a:t>
                      </a:r>
                      <a:endParaRPr lang="th-TH" sz="4000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</a:t>
                      </a:r>
                      <a:endParaRPr lang="th-TH" sz="4000" dirty="0">
                        <a:solidFill>
                          <a:srgbClr val="FF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</a:tr>
              <a:tr h="93472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2557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174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174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13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13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</a:tr>
              <a:tr h="934720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2558</a:t>
                      </a:r>
                      <a:endParaRPr lang="en-US" sz="4000" dirty="0" smtClean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  <a:p>
                      <a:pPr algn="ctr"/>
                      <a:r>
                        <a:rPr lang="th-TH" sz="16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ธ.ค.57-31</a:t>
                      </a:r>
                      <a:r>
                        <a:rPr lang="th-TH" sz="16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มี.ค.58</a:t>
                      </a:r>
                      <a:endParaRPr lang="th-TH" sz="16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110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110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8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</a:t>
                      </a:r>
                      <a:endParaRPr lang="th-TH" sz="40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50" y="428625"/>
            <a:ext cx="8643938" cy="7080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ผลการดำเนินงานผสมผสานวัณโรคและโรคเอดส์</a:t>
            </a:r>
          </a:p>
        </p:txBody>
      </p:sp>
    </p:spTree>
    <p:extLst>
      <p:ext uri="{BB962C8B-B14F-4D97-AF65-F5344CB8AC3E}">
        <p14:creationId xmlns:p14="http://schemas.microsoft.com/office/powerpoint/2010/main" val="26997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91402"/>
              </p:ext>
            </p:extLst>
          </p:nvPr>
        </p:nvGraphicFramePr>
        <p:xfrm>
          <a:off x="285720" y="640080"/>
          <a:ext cx="8572559" cy="5932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4"/>
                <a:gridCol w="1214446"/>
                <a:gridCol w="1214446"/>
                <a:gridCol w="1285884"/>
                <a:gridCol w="1143009"/>
              </a:tblGrid>
              <a:tr h="51139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TB/HIV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 2555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2556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2557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2558</a:t>
                      </a:r>
                      <a:endParaRPr lang="th-TH" sz="2400" dirty="0"/>
                    </a:p>
                  </a:txBody>
                  <a:tcPr/>
                </a:tc>
              </a:tr>
              <a:tr h="1329629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rgbClr val="0070C0"/>
                          </a:solidFill>
                        </a:rPr>
                        <a:t>จำนวนผู้ป่วย</a:t>
                      </a:r>
                      <a:r>
                        <a:rPr lang="th-TH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TB/HIV </a:t>
                      </a:r>
                      <a:r>
                        <a:rPr lang="th-TH" sz="2400" baseline="0" dirty="0" smtClean="0">
                          <a:solidFill>
                            <a:srgbClr val="0070C0"/>
                          </a:solidFill>
                        </a:rPr>
                        <a:t>ได้รับยาป้องกันโรคแทรกซ้อน</a:t>
                      </a:r>
                      <a:endParaRPr lang="th-TH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(100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28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(100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13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(100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 (100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9629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rgbClr val="0070C0"/>
                          </a:solidFill>
                        </a:rPr>
                        <a:t>จำนวนผู้ป่วย</a:t>
                      </a:r>
                      <a:r>
                        <a:rPr lang="th-TH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TB/HIV</a:t>
                      </a:r>
                      <a:r>
                        <a:rPr lang="th-TH" sz="24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h-TH" sz="2400" baseline="0" dirty="0" err="1" smtClean="0">
                          <a:solidFill>
                            <a:srgbClr val="0070C0"/>
                          </a:solidFill>
                        </a:rPr>
                        <a:t>ไดัรับ</a:t>
                      </a:r>
                      <a:r>
                        <a:rPr lang="th-TH" sz="2400" baseline="0" dirty="0" smtClean="0">
                          <a:solidFill>
                            <a:srgbClr val="0070C0"/>
                          </a:solidFill>
                        </a:rPr>
                        <a:t>ยาต้านภายใน 2 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wk </a:t>
                      </a:r>
                      <a:r>
                        <a:rPr lang="th-TH" sz="2400" baseline="0" dirty="0" smtClean="0">
                          <a:solidFill>
                            <a:srgbClr val="0070C0"/>
                          </a:solidFill>
                        </a:rPr>
                        <a:t>ถ้า 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CD 4 &lt; 50  (CD 4 &gt; 50  </a:t>
                      </a:r>
                      <a:r>
                        <a:rPr lang="th-TH" sz="2400" baseline="0" dirty="0" smtClean="0">
                          <a:solidFill>
                            <a:srgbClr val="0070C0"/>
                          </a:solidFill>
                        </a:rPr>
                        <a:t>ใน 2-8 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wk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pPr algn="ctr"/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(100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28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(100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13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(100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 (100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</a:tr>
              <a:tr h="920513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จำนวน</a:t>
                      </a:r>
                      <a:r>
                        <a:rPr lang="th-TH" sz="2400" baseline="0" dirty="0" smtClean="0"/>
                        <a:t> ผู้ป่วย  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TB/HIV</a:t>
                      </a:r>
                      <a:r>
                        <a:rPr lang="th-TH" sz="2400" baseline="0" dirty="0" smtClean="0">
                          <a:solidFill>
                            <a:srgbClr val="0070C0"/>
                          </a:solidFill>
                        </a:rPr>
                        <a:t> เสียชีวิต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 0.014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0.07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0.79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  2 ราย </a:t>
                      </a:r>
                    </a:p>
                    <a:p>
                      <a:r>
                        <a:rPr lang="th-TH" sz="2400" dirty="0" smtClean="0"/>
                        <a:t>(0.53)</a:t>
                      </a:r>
                      <a:endParaRPr lang="th-TH" sz="2400" dirty="0"/>
                    </a:p>
                  </a:txBody>
                  <a:tcPr/>
                </a:tc>
              </a:tr>
              <a:tr h="920513">
                <a:tc>
                  <a:txBody>
                    <a:bodyPr/>
                    <a:lstStyle/>
                    <a:p>
                      <a:r>
                        <a:rPr lang="th-TH" sz="2400" dirty="0" err="1" smtClean="0"/>
                        <a:t>ค่ามัธย</a:t>
                      </a:r>
                      <a:r>
                        <a:rPr lang="th-TH" sz="2400" dirty="0" smtClean="0"/>
                        <a:t>ฐานระยะเวลาในการเริ่มยาต้าน</a:t>
                      </a:r>
                      <a:r>
                        <a:rPr lang="th-TH" sz="2400" dirty="0" err="1" smtClean="0"/>
                        <a:t>ไวรัส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</a:t>
                      </a:r>
                    </a:p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</a:t>
                      </a:r>
                    </a:p>
                    <a:p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400" dirty="0"/>
                    </a:p>
                  </a:txBody>
                  <a:tcPr/>
                </a:tc>
              </a:tr>
              <a:tr h="920513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ค่า </a:t>
                      </a:r>
                      <a:r>
                        <a:rPr lang="en-US" sz="2400" dirty="0" smtClean="0"/>
                        <a:t>median  CD 4 </a:t>
                      </a:r>
                      <a:r>
                        <a:rPr lang="th-TH" sz="2400" dirty="0" smtClean="0"/>
                        <a:t>ของ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TB/HIV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91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91</a:t>
                      </a:r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28926" y="0"/>
            <a:ext cx="2786082" cy="70788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TB/HIV</a:t>
            </a:r>
            <a:endParaRPr lang="th-TH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srgbClr val="7030A0"/>
                </a:solidFill>
              </a:rPr>
              <a:t>กระบวนการพัฒนาเพื่อให้ได้มาซึ่งคุณภาพ / กิจกรรมพัฒนา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997152"/>
          </a:xfrm>
        </p:spPr>
        <p:txBody>
          <a:bodyPr/>
          <a:lstStyle/>
          <a:p>
            <a:pPr marL="136525" indent="0">
              <a:buNone/>
            </a:pPr>
            <a:r>
              <a:rPr lang="en-US" dirty="0" smtClean="0"/>
              <a:t>HIV</a:t>
            </a:r>
          </a:p>
          <a:p>
            <a:pPr marL="136525" indent="0">
              <a:buNone/>
            </a:pPr>
            <a:r>
              <a:rPr lang="th-TH" dirty="0" smtClean="0"/>
              <a:t>-พัฒนา </a:t>
            </a:r>
            <a:r>
              <a:rPr lang="th-TH" dirty="0"/>
              <a:t>กลุ่มเพื่อนช่วยเพื่อน เป็นจิตอาสา ให้สามารถทำงานในชุมชน  </a:t>
            </a:r>
          </a:p>
          <a:p>
            <a:pPr marL="136525" indent="0">
              <a:buNone/>
            </a:pPr>
            <a:r>
              <a:rPr lang="th-TH" dirty="0" smtClean="0"/>
              <a:t>เน้น</a:t>
            </a:r>
            <a:r>
              <a:rPr lang="th-TH" dirty="0"/>
              <a:t>การป้องกัน ให้ความรู้ในกลุ่มนักเรียน มัธยม </a:t>
            </a:r>
          </a:p>
          <a:p>
            <a:pPr>
              <a:buFontTx/>
              <a:buChar char="-"/>
            </a:pPr>
            <a:r>
              <a:rPr lang="th-TH" dirty="0" smtClean="0"/>
              <a:t>สร้าง </a:t>
            </a:r>
            <a:r>
              <a:rPr lang="th-TH" dirty="0"/>
              <a:t>วิทยากร ครู ก โดยให้เด็กวัยรุ่น 25 คน (ตัวแทนจาก 4 ตำบล)  เข้าค่าย 7 วัน มาให้ความรู้การป้องกัน </a:t>
            </a:r>
            <a:r>
              <a:rPr lang="th-TH" dirty="0" err="1"/>
              <a:t>เอช</a:t>
            </a:r>
            <a:r>
              <a:rPr lang="th-TH" dirty="0"/>
              <a:t> ไอ วี และ การตั้งครรภ์ในวัยรุ่นใน</a:t>
            </a:r>
            <a:r>
              <a:rPr lang="th-TH" dirty="0" smtClean="0"/>
              <a:t>ชุมชน</a:t>
            </a:r>
          </a:p>
          <a:p>
            <a:pPr>
              <a:buFontTx/>
              <a:buChar char="-"/>
            </a:pPr>
            <a:r>
              <a:rPr lang="th-TH" dirty="0" smtClean="0"/>
              <a:t>จัดระบบนัด ประสาน </a:t>
            </a:r>
            <a:r>
              <a:rPr lang="en-US" dirty="0" smtClean="0"/>
              <a:t>TB Clinic </a:t>
            </a:r>
            <a:r>
              <a:rPr lang="th-TH" dirty="0" smtClean="0"/>
              <a:t>ทุกเดือน และ ทุกครั้งที่พบผู้ป่วย </a:t>
            </a:r>
            <a:r>
              <a:rPr lang="en-US" dirty="0" smtClean="0"/>
              <a:t>TB/HIV</a:t>
            </a:r>
            <a:endParaRPr lang="th-TH" dirty="0"/>
          </a:p>
          <a:p>
            <a:pPr marL="136525" indent="0">
              <a:buNone/>
            </a:pPr>
            <a:endParaRPr lang="th-TH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TB</a:t>
            </a:r>
          </a:p>
          <a:p>
            <a:pPr>
              <a:buFontTx/>
              <a:buChar char="-"/>
            </a:pPr>
            <a:r>
              <a:rPr lang="th-TH" dirty="0" smtClean="0"/>
              <a:t>ประสานงานกับคลินิกโรคเรื้อรัง เบาหวาน ความดัน </a:t>
            </a:r>
            <a:r>
              <a:rPr lang="th-TH" dirty="0" err="1" smtClean="0"/>
              <a:t>เอช</a:t>
            </a:r>
            <a:r>
              <a:rPr lang="th-TH" dirty="0" smtClean="0"/>
              <a:t> ไอ วี คืนข้อมูลเพื่อหาแนวทางป้องกันการติดเชื้อวัณโรค</a:t>
            </a:r>
          </a:p>
          <a:p>
            <a:pPr>
              <a:buFontTx/>
              <a:buChar char="-"/>
            </a:pPr>
            <a:r>
              <a:rPr lang="th-TH" dirty="0" smtClean="0"/>
              <a:t>ประสานผู้รับผิดชอบงาน </a:t>
            </a:r>
            <a:r>
              <a:rPr lang="th-TH" dirty="0" err="1" smtClean="0"/>
              <a:t>เอช</a:t>
            </a:r>
            <a:r>
              <a:rPr lang="th-TH" dirty="0" smtClean="0"/>
              <a:t> ไอ วี ในการเริ่มยา และเมื่อผู้ป่วยขาดนัดขาดยา</a:t>
            </a:r>
          </a:p>
          <a:p>
            <a:pPr>
              <a:buFontTx/>
              <a:buChar char="-"/>
            </a:pPr>
            <a:r>
              <a:rPr lang="th-TH" dirty="0" smtClean="0"/>
              <a:t>ให้ความรู้ผู้ป่วยในคลินิกที่เสี่ยงต่อการติดเชื้อวัณโรค อย่างเข้มข้น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50510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บทเรียนที่ได้รับ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</a:rPr>
              <a:t>โรควัณโรค มี การแพร่เชื้อที่รวดเร็ว โดยเฉพาะ ในกลุ่มผู้ที่ร่างกายอ่อนแอ เช่น โรคเบาหวาน ความดันโลหิตสูง  </a:t>
            </a:r>
            <a:r>
              <a:rPr lang="th-TH" sz="4000" dirty="0" err="1" smtClean="0">
                <a:solidFill>
                  <a:schemeClr val="tx2">
                    <a:lumMod val="75000"/>
                  </a:schemeClr>
                </a:solidFill>
              </a:rPr>
              <a:t>เอช</a:t>
            </a:r>
            <a:r>
              <a:rPr lang="th-TH" sz="4000" dirty="0" smtClean="0">
                <a:solidFill>
                  <a:schemeClr val="tx2">
                    <a:lumMod val="75000"/>
                  </a:schemeClr>
                </a:solidFill>
              </a:rPr>
              <a:t>ไอวี </a:t>
            </a:r>
            <a:r>
              <a:rPr lang="th-TH" sz="4000" dirty="0" smtClean="0">
                <a:solidFill>
                  <a:schemeClr val="accent3">
                    <a:lumMod val="50000"/>
                  </a:schemeClr>
                </a:solidFill>
              </a:rPr>
              <a:t>การทำงานร่วมกันมากขึ้น ทำให้ ประสิทธิภาพ การดูแล ครบถ้วน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0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ประเด็นการพัฒนาต่อเนื่อง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>
                <a:solidFill>
                  <a:schemeClr val="accent3">
                    <a:lumMod val="50000"/>
                  </a:schemeClr>
                </a:solidFill>
              </a:rPr>
              <a:t>รวม คลินิก วัณโรค โรค </a:t>
            </a:r>
            <a:r>
              <a:rPr lang="th-TH" sz="3200" dirty="0" err="1" smtClean="0">
                <a:solidFill>
                  <a:schemeClr val="accent3">
                    <a:lumMod val="50000"/>
                  </a:schemeClr>
                </a:solidFill>
              </a:rPr>
              <a:t>เอช</a:t>
            </a:r>
            <a:r>
              <a:rPr lang="th-TH" sz="3200" dirty="0" smtClean="0">
                <a:solidFill>
                  <a:schemeClr val="accent3">
                    <a:lumMod val="50000"/>
                  </a:schemeClr>
                </a:solidFill>
              </a:rPr>
              <a:t> ไอ วี ให้ เรียนรู้งานร่วมกัน โดย จัดคลินิก แยกวัน กัน </a:t>
            </a:r>
          </a:p>
          <a:p>
            <a:r>
              <a:rPr lang="th-TH" sz="3200" dirty="0" smtClean="0">
                <a:solidFill>
                  <a:schemeClr val="accent3">
                    <a:lumMod val="50000"/>
                  </a:schemeClr>
                </a:solidFill>
              </a:rPr>
              <a:t>เพิ่ม การคัดกรอง วัณโรค โดยการ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CXR </a:t>
            </a:r>
            <a:r>
              <a:rPr lang="th-TH" sz="3200" dirty="0" smtClean="0">
                <a:solidFill>
                  <a:schemeClr val="accent3">
                    <a:lumMod val="50000"/>
                  </a:schemeClr>
                </a:solidFill>
              </a:rPr>
              <a:t>ใน กลุ่มผู้ป่วยโรคเรื้อรัง</a:t>
            </a:r>
          </a:p>
          <a:p>
            <a:pPr marL="0" indent="0">
              <a:buNone/>
            </a:pPr>
            <a:r>
              <a:rPr lang="th-TH" sz="3200" dirty="0" smtClean="0">
                <a:solidFill>
                  <a:schemeClr val="accent3">
                    <a:lumMod val="50000"/>
                  </a:schemeClr>
                </a:solidFill>
              </a:rPr>
              <a:t>    เบาหวาน </a:t>
            </a:r>
            <a:r>
              <a:rPr lang="th-TH" sz="3200" dirty="0">
                <a:solidFill>
                  <a:schemeClr val="accent3">
                    <a:lumMod val="50000"/>
                  </a:schemeClr>
                </a:solidFill>
              </a:rPr>
              <a:t>ความดัน </a:t>
            </a:r>
            <a:r>
              <a:rPr lang="th-TH" sz="3200" dirty="0" err="1">
                <a:solidFill>
                  <a:schemeClr val="accent3">
                    <a:lumMod val="50000"/>
                  </a:schemeClr>
                </a:solidFill>
              </a:rPr>
              <a:t>เอช</a:t>
            </a:r>
            <a:r>
              <a:rPr lang="th-TH" sz="3200" dirty="0">
                <a:solidFill>
                  <a:schemeClr val="accent3">
                    <a:lumMod val="50000"/>
                  </a:schemeClr>
                </a:solidFill>
              </a:rPr>
              <a:t> ไอ </a:t>
            </a:r>
            <a:r>
              <a:rPr lang="th-TH" sz="3200" dirty="0" smtClean="0">
                <a:solidFill>
                  <a:schemeClr val="accent3">
                    <a:lumMod val="50000"/>
                  </a:schemeClr>
                </a:solidFill>
              </a:rPr>
              <a:t>วี หอบหืดให้ เป็น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Lab </a:t>
            </a:r>
            <a:r>
              <a:rPr lang="th-TH" sz="3200" dirty="0" smtClean="0">
                <a:solidFill>
                  <a:schemeClr val="accent3">
                    <a:lumMod val="50000"/>
                  </a:schemeClr>
                </a:solidFill>
              </a:rPr>
              <a:t>ประจำปี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266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ปลายสุด">
  <a:themeElements>
    <a:clrScheme name="กำหนดเอง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ปลายสุด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ปลายสุด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460</TotalTime>
  <Words>662</Words>
  <Application>Microsoft Office PowerPoint</Application>
  <PresentationFormat>นำเสนอทางหน้าจอ (4:3)</PresentationFormat>
  <Paragraphs>144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1" baseType="lpstr">
      <vt:lpstr>Executive</vt:lpstr>
      <vt:lpstr>ปลายสุด</vt:lpstr>
      <vt:lpstr>โรงพยาบาลยางตลาด    จังหวัดกาฬสินธุ์ ขนาด 90  เตียง </vt:lpstr>
      <vt:lpstr>บริบท / ภาพรวม / สภาพปัญหา</vt:lpstr>
      <vt:lpstr>การดำเนินงานผสมผสานวัณโรคและโรคเอดส์</vt:lpstr>
      <vt:lpstr>งานนำเสนอ PowerPoint</vt:lpstr>
      <vt:lpstr>งานนำเสนอ PowerPoint</vt:lpstr>
      <vt:lpstr>งานนำเสนอ PowerPoint</vt:lpstr>
      <vt:lpstr>กระบวนการพัฒนาเพื่อให้ได้มาซึ่งคุณภาพ / กิจกรรมพัฒนา</vt:lpstr>
      <vt:lpstr>บทเรียนที่ได้รับ</vt:lpstr>
      <vt:lpstr>ประเด็นการพัฒนาต่อเนื่อง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</dc:title>
  <dc:creator>Akechittra Sukkul</dc:creator>
  <cp:lastModifiedBy>NURSE13</cp:lastModifiedBy>
  <cp:revision>23</cp:revision>
  <cp:lastPrinted>2015-05-18T02:27:06Z</cp:lastPrinted>
  <dcterms:created xsi:type="dcterms:W3CDTF">2015-05-07T05:00:35Z</dcterms:created>
  <dcterms:modified xsi:type="dcterms:W3CDTF">2015-05-28T02:58:25Z</dcterms:modified>
</cp:coreProperties>
</file>